
<file path=[Content_Types].xml><?xml version="1.0" encoding="utf-8"?>
<Types xmlns="http://schemas.openxmlformats.org/package/2006/content-types">
  <Default Extension="png" ContentType="image/png"/>
  <Default Extension="bmp" ContentType="image/bmp"/>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274" r:id="rId4"/>
    <p:sldId id="257" r:id="rId5"/>
    <p:sldId id="275" r:id="rId6"/>
    <p:sldId id="259" r:id="rId7"/>
    <p:sldId id="260" r:id="rId8"/>
    <p:sldId id="261" r:id="rId9"/>
    <p:sldId id="262" r:id="rId10"/>
    <p:sldId id="263" r:id="rId11"/>
    <p:sldId id="264" r:id="rId12"/>
    <p:sldId id="265" r:id="rId13"/>
    <p:sldId id="266" r:id="rId14"/>
    <p:sldId id="267" r:id="rId15"/>
    <p:sldId id="268" r:id="rId16"/>
    <p:sldId id="276" r:id="rId17"/>
    <p:sldId id="269" r:id="rId18"/>
    <p:sldId id="270" r:id="rId19"/>
    <p:sldId id="271" r:id="rId20"/>
    <p:sldId id="277" r:id="rId21"/>
    <p:sldId id="272"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13"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01FFD3D-9963-4038-894D-FD82B9B29241}" type="datetimeFigureOut">
              <a:rPr lang="en-GB" smtClean="0"/>
              <a:t>28/11/2010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759442F-FD44-429E-A6EB-09D3030EDDA3}" type="slidenum">
              <a:rPr lang="en-GB" smtClean="0"/>
              <a:t>‹#›</a:t>
            </a:fld>
            <a:endParaRPr lang="en-GB"/>
          </a:p>
        </p:txBody>
      </p:sp>
    </p:spTree>
    <p:extLst>
      <p:ext uri="{BB962C8B-B14F-4D97-AF65-F5344CB8AC3E}">
        <p14:creationId xmlns:p14="http://schemas.microsoft.com/office/powerpoint/2010/main" val="3036002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01FFD3D-9963-4038-894D-FD82B9B29241}" type="datetimeFigureOut">
              <a:rPr lang="en-GB" smtClean="0"/>
              <a:t>28/11/2010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759442F-FD44-429E-A6EB-09D3030EDDA3}" type="slidenum">
              <a:rPr lang="en-GB" smtClean="0"/>
              <a:t>‹#›</a:t>
            </a:fld>
            <a:endParaRPr lang="en-GB"/>
          </a:p>
        </p:txBody>
      </p:sp>
    </p:spTree>
    <p:extLst>
      <p:ext uri="{BB962C8B-B14F-4D97-AF65-F5344CB8AC3E}">
        <p14:creationId xmlns:p14="http://schemas.microsoft.com/office/powerpoint/2010/main" val="1180133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01FFD3D-9963-4038-894D-FD82B9B29241}" type="datetimeFigureOut">
              <a:rPr lang="en-GB" smtClean="0"/>
              <a:t>28/11/2010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759442F-FD44-429E-A6EB-09D3030EDDA3}" type="slidenum">
              <a:rPr lang="en-GB" smtClean="0"/>
              <a:t>‹#›</a:t>
            </a:fld>
            <a:endParaRPr lang="en-GB"/>
          </a:p>
        </p:txBody>
      </p:sp>
    </p:spTree>
    <p:extLst>
      <p:ext uri="{BB962C8B-B14F-4D97-AF65-F5344CB8AC3E}">
        <p14:creationId xmlns:p14="http://schemas.microsoft.com/office/powerpoint/2010/main" val="2144015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01FFD3D-9963-4038-894D-FD82B9B29241}" type="datetimeFigureOut">
              <a:rPr lang="en-GB" smtClean="0"/>
              <a:t>28/11/2010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759442F-FD44-429E-A6EB-09D3030EDDA3}" type="slidenum">
              <a:rPr lang="en-GB" smtClean="0"/>
              <a:t>‹#›</a:t>
            </a:fld>
            <a:endParaRPr lang="en-GB"/>
          </a:p>
        </p:txBody>
      </p:sp>
    </p:spTree>
    <p:extLst>
      <p:ext uri="{BB962C8B-B14F-4D97-AF65-F5344CB8AC3E}">
        <p14:creationId xmlns:p14="http://schemas.microsoft.com/office/powerpoint/2010/main" val="1179245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1FFD3D-9963-4038-894D-FD82B9B29241}" type="datetimeFigureOut">
              <a:rPr lang="en-GB" smtClean="0"/>
              <a:t>28/11/2010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759442F-FD44-429E-A6EB-09D3030EDDA3}" type="slidenum">
              <a:rPr lang="en-GB" smtClean="0"/>
              <a:t>‹#›</a:t>
            </a:fld>
            <a:endParaRPr lang="en-GB"/>
          </a:p>
        </p:txBody>
      </p:sp>
    </p:spTree>
    <p:extLst>
      <p:ext uri="{BB962C8B-B14F-4D97-AF65-F5344CB8AC3E}">
        <p14:creationId xmlns:p14="http://schemas.microsoft.com/office/powerpoint/2010/main" val="3104171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01FFD3D-9963-4038-894D-FD82B9B29241}" type="datetimeFigureOut">
              <a:rPr lang="en-GB" smtClean="0"/>
              <a:t>28/11/2010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759442F-FD44-429E-A6EB-09D3030EDDA3}" type="slidenum">
              <a:rPr lang="en-GB" smtClean="0"/>
              <a:t>‹#›</a:t>
            </a:fld>
            <a:endParaRPr lang="en-GB"/>
          </a:p>
        </p:txBody>
      </p:sp>
    </p:spTree>
    <p:extLst>
      <p:ext uri="{BB962C8B-B14F-4D97-AF65-F5344CB8AC3E}">
        <p14:creationId xmlns:p14="http://schemas.microsoft.com/office/powerpoint/2010/main" val="4183367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01FFD3D-9963-4038-894D-FD82B9B29241}" type="datetimeFigureOut">
              <a:rPr lang="en-GB" smtClean="0"/>
              <a:t>28/11/2010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759442F-FD44-429E-A6EB-09D3030EDDA3}" type="slidenum">
              <a:rPr lang="en-GB" smtClean="0"/>
              <a:t>‹#›</a:t>
            </a:fld>
            <a:endParaRPr lang="en-GB"/>
          </a:p>
        </p:txBody>
      </p:sp>
    </p:spTree>
    <p:extLst>
      <p:ext uri="{BB962C8B-B14F-4D97-AF65-F5344CB8AC3E}">
        <p14:creationId xmlns:p14="http://schemas.microsoft.com/office/powerpoint/2010/main" val="4287952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01FFD3D-9963-4038-894D-FD82B9B29241}" type="datetimeFigureOut">
              <a:rPr lang="en-GB" smtClean="0"/>
              <a:t>28/11/2010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759442F-FD44-429E-A6EB-09D3030EDDA3}" type="slidenum">
              <a:rPr lang="en-GB" smtClean="0"/>
              <a:t>‹#›</a:t>
            </a:fld>
            <a:endParaRPr lang="en-GB"/>
          </a:p>
        </p:txBody>
      </p:sp>
    </p:spTree>
    <p:extLst>
      <p:ext uri="{BB962C8B-B14F-4D97-AF65-F5344CB8AC3E}">
        <p14:creationId xmlns:p14="http://schemas.microsoft.com/office/powerpoint/2010/main" val="12760766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1FFD3D-9963-4038-894D-FD82B9B29241}" type="datetimeFigureOut">
              <a:rPr lang="en-GB" smtClean="0"/>
              <a:t>28/11/2010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759442F-FD44-429E-A6EB-09D3030EDDA3}" type="slidenum">
              <a:rPr lang="en-GB" smtClean="0"/>
              <a:t>‹#›</a:t>
            </a:fld>
            <a:endParaRPr lang="en-GB"/>
          </a:p>
        </p:txBody>
      </p:sp>
    </p:spTree>
    <p:extLst>
      <p:ext uri="{BB962C8B-B14F-4D97-AF65-F5344CB8AC3E}">
        <p14:creationId xmlns:p14="http://schemas.microsoft.com/office/powerpoint/2010/main" val="3404219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1FFD3D-9963-4038-894D-FD82B9B29241}" type="datetimeFigureOut">
              <a:rPr lang="en-GB" smtClean="0"/>
              <a:t>28/11/2010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759442F-FD44-429E-A6EB-09D3030EDDA3}" type="slidenum">
              <a:rPr lang="en-GB" smtClean="0"/>
              <a:t>‹#›</a:t>
            </a:fld>
            <a:endParaRPr lang="en-GB"/>
          </a:p>
        </p:txBody>
      </p:sp>
    </p:spTree>
    <p:extLst>
      <p:ext uri="{BB962C8B-B14F-4D97-AF65-F5344CB8AC3E}">
        <p14:creationId xmlns:p14="http://schemas.microsoft.com/office/powerpoint/2010/main" val="1129825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1FFD3D-9963-4038-894D-FD82B9B29241}" type="datetimeFigureOut">
              <a:rPr lang="en-GB" smtClean="0"/>
              <a:t>28/11/2010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759442F-FD44-429E-A6EB-09D3030EDDA3}" type="slidenum">
              <a:rPr lang="en-GB" smtClean="0"/>
              <a:t>‹#›</a:t>
            </a:fld>
            <a:endParaRPr lang="en-GB"/>
          </a:p>
        </p:txBody>
      </p:sp>
    </p:spTree>
    <p:extLst>
      <p:ext uri="{BB962C8B-B14F-4D97-AF65-F5344CB8AC3E}">
        <p14:creationId xmlns:p14="http://schemas.microsoft.com/office/powerpoint/2010/main" val="3437247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1FFD3D-9963-4038-894D-FD82B9B29241}" type="datetimeFigureOut">
              <a:rPr lang="en-GB" smtClean="0"/>
              <a:t>28/11/2010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59442F-FD44-429E-A6EB-09D3030EDDA3}" type="slidenum">
              <a:rPr lang="en-GB" smtClean="0"/>
              <a:t>‹#›</a:t>
            </a:fld>
            <a:endParaRPr lang="en-GB"/>
          </a:p>
        </p:txBody>
      </p:sp>
    </p:spTree>
    <p:extLst>
      <p:ext uri="{BB962C8B-B14F-4D97-AF65-F5344CB8AC3E}">
        <p14:creationId xmlns:p14="http://schemas.microsoft.com/office/powerpoint/2010/main" val="25163474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bmp"/><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15616" y="548680"/>
            <a:ext cx="6984776" cy="923330"/>
          </a:xfrm>
          <a:prstGeom prst="rect">
            <a:avLst/>
          </a:prstGeom>
          <a:noFill/>
        </p:spPr>
        <p:txBody>
          <a:bodyPr wrap="square" rtlCol="0">
            <a:spAutoFit/>
          </a:bodyPr>
          <a:lstStyle/>
          <a:p>
            <a:pPr algn="ctr"/>
            <a:r>
              <a:rPr lang="en-GB" sz="5400" dirty="0" smtClean="0">
                <a:solidFill>
                  <a:srgbClr val="C00000"/>
                </a:solidFill>
              </a:rPr>
              <a:t>The Jesse  Tree</a:t>
            </a:r>
            <a:endParaRPr lang="en-GB" sz="5400" dirty="0">
              <a:solidFill>
                <a:srgbClr val="C00000"/>
              </a:solidFill>
            </a:endParaRPr>
          </a:p>
        </p:txBody>
      </p:sp>
      <p:sp>
        <p:nvSpPr>
          <p:cNvPr id="5" name="Rectangle 4"/>
          <p:cNvSpPr/>
          <p:nvPr/>
        </p:nvSpPr>
        <p:spPr>
          <a:xfrm>
            <a:off x="503548" y="2060848"/>
            <a:ext cx="8208912" cy="4062651"/>
          </a:xfrm>
          <a:prstGeom prst="rect">
            <a:avLst/>
          </a:prstGeom>
        </p:spPr>
        <p:txBody>
          <a:bodyPr wrap="square">
            <a:spAutoFit/>
          </a:bodyPr>
          <a:lstStyle/>
          <a:p>
            <a:r>
              <a:rPr lang="en-GB" sz="2400" dirty="0" smtClean="0"/>
              <a:t>Christians hang symbols from the story of our faith leading up to the birth of Jesus. </a:t>
            </a:r>
          </a:p>
          <a:p>
            <a:endParaRPr lang="en-GB" sz="2400" dirty="0"/>
          </a:p>
          <a:p>
            <a:r>
              <a:rPr lang="en-GB" sz="2400" dirty="0" smtClean="0"/>
              <a:t>Christian history is fundamentally Jewish. </a:t>
            </a:r>
          </a:p>
          <a:p>
            <a:endParaRPr lang="en-GB" sz="2400" dirty="0"/>
          </a:p>
          <a:p>
            <a:r>
              <a:rPr lang="en-GB" sz="2400" dirty="0" smtClean="0"/>
              <a:t>The history of the Israel is the history of our faith and Jesus is the promised Messiah. </a:t>
            </a:r>
          </a:p>
          <a:p>
            <a:endParaRPr lang="en-GB" sz="2400" dirty="0"/>
          </a:p>
          <a:p>
            <a:r>
              <a:rPr lang="en-GB" sz="2400" dirty="0" smtClean="0"/>
              <a:t>Jesus is the one foretold in the scriptures and his birth is the fulfilment of God’s promises to his people.</a:t>
            </a:r>
          </a:p>
          <a:p>
            <a:endParaRPr lang="en-GB" dirty="0" smtClean="0"/>
          </a:p>
        </p:txBody>
      </p:sp>
    </p:spTree>
    <p:extLst>
      <p:ext uri="{BB962C8B-B14F-4D97-AF65-F5344CB8AC3E}">
        <p14:creationId xmlns:p14="http://schemas.microsoft.com/office/powerpoint/2010/main" val="5310206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552" y="1124744"/>
            <a:ext cx="4597695" cy="4104456"/>
          </a:xfrm>
          <a:prstGeom prst="rect">
            <a:avLst/>
          </a:prstGeom>
        </p:spPr>
      </p:pic>
      <p:sp>
        <p:nvSpPr>
          <p:cNvPr id="5" name="TextBox 4"/>
          <p:cNvSpPr txBox="1"/>
          <p:nvPr/>
        </p:nvSpPr>
        <p:spPr>
          <a:xfrm>
            <a:off x="4860032" y="3176972"/>
            <a:ext cx="4032448" cy="830997"/>
          </a:xfrm>
          <a:prstGeom prst="rect">
            <a:avLst/>
          </a:prstGeom>
          <a:noFill/>
        </p:spPr>
        <p:txBody>
          <a:bodyPr wrap="square" rtlCol="0">
            <a:spAutoFit/>
          </a:bodyPr>
          <a:lstStyle/>
          <a:p>
            <a:pPr algn="ctr"/>
            <a:r>
              <a:rPr lang="en-GB" sz="4800" b="1" dirty="0" smtClean="0"/>
              <a:t>Jacob</a:t>
            </a:r>
            <a:endParaRPr lang="en-GB" sz="4800" b="1" dirty="0"/>
          </a:p>
        </p:txBody>
      </p:sp>
    </p:spTree>
    <p:extLst>
      <p:ext uri="{BB962C8B-B14F-4D97-AF65-F5344CB8AC3E}">
        <p14:creationId xmlns:p14="http://schemas.microsoft.com/office/powerpoint/2010/main" val="2807637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0" y="758607"/>
            <a:ext cx="4968552" cy="5139489"/>
          </a:xfrm>
          <a:prstGeom prst="rect">
            <a:avLst/>
          </a:prstGeom>
        </p:spPr>
      </p:pic>
      <p:sp>
        <p:nvSpPr>
          <p:cNvPr id="5" name="TextBox 4"/>
          <p:cNvSpPr txBox="1"/>
          <p:nvPr/>
        </p:nvSpPr>
        <p:spPr>
          <a:xfrm>
            <a:off x="5382622" y="2786100"/>
            <a:ext cx="3456384" cy="830997"/>
          </a:xfrm>
          <a:prstGeom prst="rect">
            <a:avLst/>
          </a:prstGeom>
          <a:noFill/>
        </p:spPr>
        <p:txBody>
          <a:bodyPr wrap="square" rtlCol="0">
            <a:spAutoFit/>
          </a:bodyPr>
          <a:lstStyle/>
          <a:p>
            <a:pPr algn="ctr"/>
            <a:r>
              <a:rPr lang="en-GB" sz="4800" b="1" dirty="0" smtClean="0"/>
              <a:t>Moses</a:t>
            </a:r>
            <a:endParaRPr lang="en-GB" sz="4800" b="1" dirty="0"/>
          </a:p>
        </p:txBody>
      </p:sp>
    </p:spTree>
    <p:extLst>
      <p:ext uri="{BB962C8B-B14F-4D97-AF65-F5344CB8AC3E}">
        <p14:creationId xmlns:p14="http://schemas.microsoft.com/office/powerpoint/2010/main" val="2145474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467544" y="1193686"/>
            <a:ext cx="4896545" cy="4377308"/>
          </a:xfrm>
          <a:prstGeom prst="rect">
            <a:avLst/>
          </a:prstGeom>
        </p:spPr>
      </p:pic>
      <p:sp>
        <p:nvSpPr>
          <p:cNvPr id="6" name="TextBox 5"/>
          <p:cNvSpPr txBox="1"/>
          <p:nvPr/>
        </p:nvSpPr>
        <p:spPr>
          <a:xfrm>
            <a:off x="5004048" y="3388547"/>
            <a:ext cx="3816424" cy="830997"/>
          </a:xfrm>
          <a:prstGeom prst="rect">
            <a:avLst/>
          </a:prstGeom>
          <a:noFill/>
        </p:spPr>
        <p:txBody>
          <a:bodyPr wrap="square" rtlCol="0">
            <a:spAutoFit/>
          </a:bodyPr>
          <a:lstStyle/>
          <a:p>
            <a:pPr algn="ctr"/>
            <a:r>
              <a:rPr lang="en-GB" sz="4800" b="1" dirty="0" smtClean="0"/>
              <a:t>Jonah</a:t>
            </a:r>
            <a:endParaRPr lang="en-GB" sz="4800" b="1" dirty="0"/>
          </a:p>
        </p:txBody>
      </p:sp>
    </p:spTree>
    <p:extLst>
      <p:ext uri="{BB962C8B-B14F-4D97-AF65-F5344CB8AC3E}">
        <p14:creationId xmlns:p14="http://schemas.microsoft.com/office/powerpoint/2010/main" val="782944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dissolve">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552" y="1052736"/>
            <a:ext cx="4824536" cy="4496944"/>
          </a:xfrm>
          <a:prstGeom prst="rect">
            <a:avLst/>
          </a:prstGeom>
        </p:spPr>
      </p:pic>
      <p:sp>
        <p:nvSpPr>
          <p:cNvPr id="5" name="TextBox 4"/>
          <p:cNvSpPr txBox="1"/>
          <p:nvPr/>
        </p:nvSpPr>
        <p:spPr>
          <a:xfrm>
            <a:off x="5004048" y="3051707"/>
            <a:ext cx="3816424" cy="830997"/>
          </a:xfrm>
          <a:prstGeom prst="rect">
            <a:avLst/>
          </a:prstGeom>
          <a:noFill/>
        </p:spPr>
        <p:txBody>
          <a:bodyPr wrap="square" rtlCol="0">
            <a:spAutoFit/>
          </a:bodyPr>
          <a:lstStyle/>
          <a:p>
            <a:pPr algn="ctr"/>
            <a:r>
              <a:rPr lang="en-GB" sz="4800" b="1" dirty="0" smtClean="0"/>
              <a:t>Ruth</a:t>
            </a:r>
            <a:endParaRPr lang="en-GB" sz="4800" b="1" dirty="0"/>
          </a:p>
        </p:txBody>
      </p:sp>
    </p:spTree>
    <p:extLst>
      <p:ext uri="{BB962C8B-B14F-4D97-AF65-F5344CB8AC3E}">
        <p14:creationId xmlns:p14="http://schemas.microsoft.com/office/powerpoint/2010/main" val="3609402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576" y="620688"/>
            <a:ext cx="3672408" cy="5664629"/>
          </a:xfrm>
          <a:prstGeom prst="rect">
            <a:avLst/>
          </a:prstGeom>
        </p:spPr>
      </p:pic>
      <p:sp>
        <p:nvSpPr>
          <p:cNvPr id="5" name="TextBox 4"/>
          <p:cNvSpPr txBox="1"/>
          <p:nvPr/>
        </p:nvSpPr>
        <p:spPr>
          <a:xfrm>
            <a:off x="5004048" y="3099059"/>
            <a:ext cx="3744416" cy="830997"/>
          </a:xfrm>
          <a:prstGeom prst="rect">
            <a:avLst/>
          </a:prstGeom>
          <a:noFill/>
        </p:spPr>
        <p:txBody>
          <a:bodyPr wrap="square" rtlCol="0">
            <a:spAutoFit/>
          </a:bodyPr>
          <a:lstStyle/>
          <a:p>
            <a:pPr algn="ctr"/>
            <a:r>
              <a:rPr lang="en-GB" sz="4800" b="1" dirty="0" smtClean="0"/>
              <a:t>King David</a:t>
            </a:r>
            <a:endParaRPr lang="en-GB" sz="4800" b="1" dirty="0"/>
          </a:p>
        </p:txBody>
      </p:sp>
    </p:spTree>
    <p:extLst>
      <p:ext uri="{BB962C8B-B14F-4D97-AF65-F5344CB8AC3E}">
        <p14:creationId xmlns:p14="http://schemas.microsoft.com/office/powerpoint/2010/main" val="941922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0" y="1124744"/>
            <a:ext cx="3672408" cy="5030986"/>
          </a:xfrm>
          <a:prstGeom prst="rect">
            <a:avLst/>
          </a:prstGeom>
        </p:spPr>
      </p:pic>
      <p:sp>
        <p:nvSpPr>
          <p:cNvPr id="5" name="TextBox 4"/>
          <p:cNvSpPr txBox="1"/>
          <p:nvPr/>
        </p:nvSpPr>
        <p:spPr>
          <a:xfrm>
            <a:off x="4644008" y="3356992"/>
            <a:ext cx="4104456" cy="830997"/>
          </a:xfrm>
          <a:prstGeom prst="rect">
            <a:avLst/>
          </a:prstGeom>
          <a:noFill/>
        </p:spPr>
        <p:txBody>
          <a:bodyPr wrap="square" rtlCol="0">
            <a:spAutoFit/>
          </a:bodyPr>
          <a:lstStyle/>
          <a:p>
            <a:pPr algn="ctr"/>
            <a:r>
              <a:rPr lang="en-GB" sz="4800" b="1" dirty="0" smtClean="0"/>
              <a:t>Solomon</a:t>
            </a:r>
            <a:endParaRPr lang="en-GB" sz="4800" b="1" dirty="0"/>
          </a:p>
        </p:txBody>
      </p:sp>
    </p:spTree>
    <p:extLst>
      <p:ext uri="{BB962C8B-B14F-4D97-AF65-F5344CB8AC3E}">
        <p14:creationId xmlns:p14="http://schemas.microsoft.com/office/powerpoint/2010/main" val="3849881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smtClean="0"/>
              <a:t>Now let’s look at the genealogy in Matthew’s Gospel and see some of those characters</a:t>
            </a:r>
            <a:endParaRPr lang="en-GB" dirty="0"/>
          </a:p>
        </p:txBody>
      </p:sp>
    </p:spTree>
    <p:extLst>
      <p:ext uri="{BB962C8B-B14F-4D97-AF65-F5344CB8AC3E}">
        <p14:creationId xmlns:p14="http://schemas.microsoft.com/office/powerpoint/2010/main" val="25361277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11560" y="260648"/>
            <a:ext cx="7704856" cy="6678751"/>
          </a:xfrm>
          <a:prstGeom prst="rect">
            <a:avLst/>
          </a:prstGeom>
        </p:spPr>
        <p:txBody>
          <a:bodyPr wrap="square">
            <a:spAutoFit/>
          </a:bodyPr>
          <a:lstStyle/>
          <a:p>
            <a:r>
              <a:rPr lang="en-GB" b="1" dirty="0"/>
              <a:t>Matthew 1:1</a:t>
            </a:r>
            <a:br>
              <a:rPr lang="en-GB" b="1" dirty="0"/>
            </a:br>
            <a:r>
              <a:rPr lang="en-GB" sz="2400" dirty="0"/>
              <a:t>A record of the genealogy of Jesus Christ the son of David, the son of </a:t>
            </a:r>
            <a:r>
              <a:rPr lang="en-GB" sz="2400" b="1" dirty="0">
                <a:solidFill>
                  <a:srgbClr val="C00000"/>
                </a:solidFill>
              </a:rPr>
              <a:t>Abraham: </a:t>
            </a:r>
            <a:r>
              <a:rPr lang="en-GB" sz="2400" dirty="0"/>
              <a:t/>
            </a:r>
            <a:br>
              <a:rPr lang="en-GB" sz="2400" dirty="0"/>
            </a:br>
            <a:r>
              <a:rPr lang="en-GB" sz="2400" dirty="0"/>
              <a:t>Abraham was the father of Isaac, </a:t>
            </a:r>
            <a:br>
              <a:rPr lang="en-GB" sz="2400" dirty="0"/>
            </a:br>
            <a:r>
              <a:rPr lang="en-GB" sz="2400" dirty="0"/>
              <a:t>Isaac the father of Jacob, </a:t>
            </a:r>
            <a:br>
              <a:rPr lang="en-GB" sz="2400" dirty="0"/>
            </a:br>
            <a:r>
              <a:rPr lang="en-GB" sz="2400" dirty="0"/>
              <a:t>Jacob the father of Judah and his brothers, </a:t>
            </a:r>
            <a:br>
              <a:rPr lang="en-GB" sz="2400" dirty="0"/>
            </a:br>
            <a:r>
              <a:rPr lang="en-GB" sz="2400" dirty="0"/>
              <a:t>Judah the father of Perez and </a:t>
            </a:r>
            <a:r>
              <a:rPr lang="en-GB" sz="2400" dirty="0" err="1"/>
              <a:t>Zerah</a:t>
            </a:r>
            <a:r>
              <a:rPr lang="en-GB" sz="2400" dirty="0"/>
              <a:t>, whose mother was Tamar, </a:t>
            </a:r>
            <a:br>
              <a:rPr lang="en-GB" sz="2400" dirty="0"/>
            </a:br>
            <a:r>
              <a:rPr lang="en-GB" sz="2400" dirty="0"/>
              <a:t>Perez the father of </a:t>
            </a:r>
            <a:r>
              <a:rPr lang="en-GB" sz="2400" dirty="0" err="1"/>
              <a:t>Hezron</a:t>
            </a:r>
            <a:r>
              <a:rPr lang="en-GB" sz="2400" dirty="0"/>
              <a:t>, </a:t>
            </a:r>
            <a:br>
              <a:rPr lang="en-GB" sz="2400" dirty="0"/>
            </a:br>
            <a:r>
              <a:rPr lang="en-GB" sz="2400" dirty="0" err="1"/>
              <a:t>Hezron</a:t>
            </a:r>
            <a:r>
              <a:rPr lang="en-GB" sz="2400" dirty="0"/>
              <a:t> the father of Ram, </a:t>
            </a:r>
            <a:br>
              <a:rPr lang="en-GB" sz="2400" dirty="0"/>
            </a:br>
            <a:r>
              <a:rPr lang="en-GB" sz="2400" dirty="0"/>
              <a:t>Ram the father of </a:t>
            </a:r>
            <a:r>
              <a:rPr lang="en-GB" sz="2400" dirty="0" err="1"/>
              <a:t>Amminadab</a:t>
            </a:r>
            <a:r>
              <a:rPr lang="en-GB" sz="2400" dirty="0"/>
              <a:t>, </a:t>
            </a:r>
            <a:br>
              <a:rPr lang="en-GB" sz="2400" dirty="0"/>
            </a:br>
            <a:r>
              <a:rPr lang="en-GB" sz="2400" dirty="0" err="1"/>
              <a:t>Amminadab</a:t>
            </a:r>
            <a:r>
              <a:rPr lang="en-GB" sz="2400" dirty="0"/>
              <a:t> the father of </a:t>
            </a:r>
            <a:r>
              <a:rPr lang="en-GB" sz="2400" dirty="0" err="1"/>
              <a:t>Nahshon</a:t>
            </a:r>
            <a:r>
              <a:rPr lang="en-GB" sz="2400" dirty="0"/>
              <a:t>, </a:t>
            </a:r>
            <a:br>
              <a:rPr lang="en-GB" sz="2400" dirty="0"/>
            </a:br>
            <a:r>
              <a:rPr lang="en-GB" sz="2400" dirty="0" err="1"/>
              <a:t>Nahshon</a:t>
            </a:r>
            <a:r>
              <a:rPr lang="en-GB" sz="2400" dirty="0"/>
              <a:t> the father of Salmon, </a:t>
            </a:r>
            <a:br>
              <a:rPr lang="en-GB" sz="2400" dirty="0"/>
            </a:br>
            <a:r>
              <a:rPr lang="en-GB" sz="2400" dirty="0"/>
              <a:t>Salmon the father of Boaz, whose mother was </a:t>
            </a:r>
            <a:r>
              <a:rPr lang="en-GB" sz="2400" dirty="0" err="1"/>
              <a:t>Rahab</a:t>
            </a:r>
            <a:r>
              <a:rPr lang="en-GB" sz="2400" dirty="0"/>
              <a:t>, </a:t>
            </a:r>
            <a:br>
              <a:rPr lang="en-GB" sz="2400" dirty="0"/>
            </a:br>
            <a:r>
              <a:rPr lang="en-GB" sz="2400" dirty="0"/>
              <a:t>Boaz the father of </a:t>
            </a:r>
            <a:r>
              <a:rPr lang="en-GB" sz="2400" dirty="0" err="1"/>
              <a:t>Obed</a:t>
            </a:r>
            <a:r>
              <a:rPr lang="en-GB" sz="2400" dirty="0"/>
              <a:t>, whose mother was Ruth, </a:t>
            </a:r>
            <a:br>
              <a:rPr lang="en-GB" sz="2400" dirty="0"/>
            </a:br>
            <a:r>
              <a:rPr lang="en-GB" sz="2400" dirty="0" err="1"/>
              <a:t>Obed</a:t>
            </a:r>
            <a:r>
              <a:rPr lang="en-GB" sz="2400" dirty="0"/>
              <a:t> the father of </a:t>
            </a:r>
            <a:r>
              <a:rPr lang="en-GB" sz="3200" b="1" u="sng" dirty="0">
                <a:solidFill>
                  <a:srgbClr val="7030A0"/>
                </a:solidFill>
              </a:rPr>
              <a:t>Jesse</a:t>
            </a:r>
            <a:r>
              <a:rPr lang="en-GB" sz="3200" b="1" dirty="0">
                <a:solidFill>
                  <a:srgbClr val="7030A0"/>
                </a:solidFill>
              </a:rPr>
              <a:t>,</a:t>
            </a:r>
            <a:r>
              <a:rPr lang="en-GB" sz="2400" dirty="0"/>
              <a:t> </a:t>
            </a:r>
            <a:br>
              <a:rPr lang="en-GB" sz="2400" dirty="0"/>
            </a:br>
            <a:r>
              <a:rPr lang="en-GB" sz="2400" dirty="0"/>
              <a:t>and Jesse the father of </a:t>
            </a:r>
            <a:r>
              <a:rPr lang="en-GB" sz="2400" b="1" dirty="0">
                <a:solidFill>
                  <a:srgbClr val="C00000"/>
                </a:solidFill>
              </a:rPr>
              <a:t>King David. </a:t>
            </a:r>
            <a:endParaRPr lang="en-GB" sz="2400" b="1" dirty="0" smtClean="0">
              <a:solidFill>
                <a:srgbClr val="C00000"/>
              </a:solidFill>
            </a:endParaRPr>
          </a:p>
          <a:p>
            <a:endParaRPr lang="en-GB" dirty="0"/>
          </a:p>
        </p:txBody>
      </p:sp>
    </p:spTree>
    <p:extLst>
      <p:ext uri="{BB962C8B-B14F-4D97-AF65-F5344CB8AC3E}">
        <p14:creationId xmlns:p14="http://schemas.microsoft.com/office/powerpoint/2010/main" val="19115542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55576" y="620689"/>
            <a:ext cx="7848872" cy="6001643"/>
          </a:xfrm>
          <a:prstGeom prst="rect">
            <a:avLst/>
          </a:prstGeom>
        </p:spPr>
        <p:txBody>
          <a:bodyPr wrap="square">
            <a:spAutoFit/>
          </a:bodyPr>
          <a:lstStyle/>
          <a:p>
            <a:r>
              <a:rPr lang="en-GB" sz="2400" b="1" dirty="0" smtClean="0">
                <a:solidFill>
                  <a:srgbClr val="C00000"/>
                </a:solidFill>
              </a:rPr>
              <a:t>David </a:t>
            </a:r>
            <a:r>
              <a:rPr lang="en-GB" sz="2400" dirty="0" smtClean="0"/>
              <a:t>was the father of Solomon, whose mother had been Uriah's wife, </a:t>
            </a:r>
            <a:br>
              <a:rPr lang="en-GB" sz="2400" dirty="0" smtClean="0"/>
            </a:br>
            <a:r>
              <a:rPr lang="en-GB" sz="2400" dirty="0" smtClean="0"/>
              <a:t>Solomon the father of </a:t>
            </a:r>
            <a:r>
              <a:rPr lang="en-GB" sz="2400" dirty="0" err="1" smtClean="0"/>
              <a:t>Rehoboam</a:t>
            </a:r>
            <a:r>
              <a:rPr lang="en-GB" sz="2400" dirty="0" smtClean="0"/>
              <a:t>, </a:t>
            </a:r>
            <a:br>
              <a:rPr lang="en-GB" sz="2400" dirty="0" smtClean="0"/>
            </a:br>
            <a:r>
              <a:rPr lang="en-GB" sz="2400" dirty="0" err="1" smtClean="0"/>
              <a:t>Rehoboam</a:t>
            </a:r>
            <a:r>
              <a:rPr lang="en-GB" sz="2400" dirty="0" smtClean="0"/>
              <a:t> the father of </a:t>
            </a:r>
            <a:r>
              <a:rPr lang="en-GB" sz="2400" dirty="0" err="1" smtClean="0"/>
              <a:t>Abijah</a:t>
            </a:r>
            <a:r>
              <a:rPr lang="en-GB" sz="2400" dirty="0" smtClean="0"/>
              <a:t>, </a:t>
            </a:r>
            <a:br>
              <a:rPr lang="en-GB" sz="2400" dirty="0" smtClean="0"/>
            </a:br>
            <a:r>
              <a:rPr lang="en-GB" sz="2400" dirty="0" err="1" smtClean="0"/>
              <a:t>Abijah</a:t>
            </a:r>
            <a:r>
              <a:rPr lang="en-GB" sz="2400" dirty="0" smtClean="0"/>
              <a:t> the father of </a:t>
            </a:r>
            <a:r>
              <a:rPr lang="en-GB" sz="2400" dirty="0" err="1" smtClean="0"/>
              <a:t>Asa</a:t>
            </a:r>
            <a:r>
              <a:rPr lang="en-GB" sz="2400" dirty="0" smtClean="0"/>
              <a:t>, </a:t>
            </a:r>
            <a:br>
              <a:rPr lang="en-GB" sz="2400" dirty="0" smtClean="0"/>
            </a:br>
            <a:r>
              <a:rPr lang="en-GB" sz="2400" dirty="0" err="1" smtClean="0"/>
              <a:t>Asa</a:t>
            </a:r>
            <a:r>
              <a:rPr lang="en-GB" sz="2400" dirty="0" smtClean="0"/>
              <a:t> the father of Jehoshaphat, </a:t>
            </a:r>
            <a:br>
              <a:rPr lang="en-GB" sz="2400" dirty="0" smtClean="0"/>
            </a:br>
            <a:r>
              <a:rPr lang="en-GB" sz="2400" dirty="0" smtClean="0"/>
              <a:t>Jehoshaphat the father of </a:t>
            </a:r>
            <a:r>
              <a:rPr lang="en-GB" sz="2400" dirty="0" err="1" smtClean="0"/>
              <a:t>Jehoram</a:t>
            </a:r>
            <a:r>
              <a:rPr lang="en-GB" sz="2400" dirty="0" smtClean="0"/>
              <a:t>, </a:t>
            </a:r>
            <a:br>
              <a:rPr lang="en-GB" sz="2400" dirty="0" smtClean="0"/>
            </a:br>
            <a:r>
              <a:rPr lang="en-GB" sz="2400" dirty="0" err="1" smtClean="0"/>
              <a:t>Jehoram</a:t>
            </a:r>
            <a:r>
              <a:rPr lang="en-GB" sz="2400" dirty="0" smtClean="0"/>
              <a:t> the father of </a:t>
            </a:r>
            <a:r>
              <a:rPr lang="en-GB" sz="2400" dirty="0" err="1" smtClean="0"/>
              <a:t>Uzziah</a:t>
            </a:r>
            <a:r>
              <a:rPr lang="en-GB" sz="2400" dirty="0" smtClean="0"/>
              <a:t>, </a:t>
            </a:r>
            <a:br>
              <a:rPr lang="en-GB" sz="2400" dirty="0" smtClean="0"/>
            </a:br>
            <a:r>
              <a:rPr lang="en-GB" sz="2400" dirty="0" err="1" smtClean="0"/>
              <a:t>Uzziah</a:t>
            </a:r>
            <a:r>
              <a:rPr lang="en-GB" sz="2400" dirty="0" smtClean="0"/>
              <a:t> the father of </a:t>
            </a:r>
            <a:r>
              <a:rPr lang="en-GB" sz="2400" dirty="0" err="1" smtClean="0"/>
              <a:t>Jotham</a:t>
            </a:r>
            <a:r>
              <a:rPr lang="en-GB" sz="2400" dirty="0" smtClean="0"/>
              <a:t>, </a:t>
            </a:r>
            <a:br>
              <a:rPr lang="en-GB" sz="2400" dirty="0" smtClean="0"/>
            </a:br>
            <a:r>
              <a:rPr lang="en-GB" sz="2400" dirty="0" err="1" smtClean="0"/>
              <a:t>Jotham</a:t>
            </a:r>
            <a:r>
              <a:rPr lang="en-GB" sz="2400" dirty="0" smtClean="0"/>
              <a:t> the father of </a:t>
            </a:r>
            <a:r>
              <a:rPr lang="en-GB" sz="2400" dirty="0" err="1" smtClean="0"/>
              <a:t>Ahaz</a:t>
            </a:r>
            <a:r>
              <a:rPr lang="en-GB" sz="2400" dirty="0" smtClean="0"/>
              <a:t>, </a:t>
            </a:r>
            <a:br>
              <a:rPr lang="en-GB" sz="2400" dirty="0" smtClean="0"/>
            </a:br>
            <a:r>
              <a:rPr lang="en-GB" sz="2400" dirty="0" err="1" smtClean="0"/>
              <a:t>Ahaz</a:t>
            </a:r>
            <a:r>
              <a:rPr lang="en-GB" sz="2400" dirty="0" smtClean="0"/>
              <a:t> the father of Hezekiah, </a:t>
            </a:r>
            <a:br>
              <a:rPr lang="en-GB" sz="2400" dirty="0" smtClean="0"/>
            </a:br>
            <a:r>
              <a:rPr lang="en-GB" sz="2400" dirty="0" smtClean="0"/>
              <a:t>Hezekiah the father of Manasseh, </a:t>
            </a:r>
            <a:br>
              <a:rPr lang="en-GB" sz="2400" dirty="0" smtClean="0"/>
            </a:br>
            <a:r>
              <a:rPr lang="en-GB" sz="2400" dirty="0" smtClean="0"/>
              <a:t>Manasseh the father of </a:t>
            </a:r>
            <a:r>
              <a:rPr lang="en-GB" sz="2400" dirty="0" err="1" smtClean="0"/>
              <a:t>Amon</a:t>
            </a:r>
            <a:r>
              <a:rPr lang="en-GB" sz="2400" dirty="0" smtClean="0"/>
              <a:t>, </a:t>
            </a:r>
            <a:br>
              <a:rPr lang="en-GB" sz="2400" dirty="0" smtClean="0"/>
            </a:br>
            <a:r>
              <a:rPr lang="en-GB" sz="2400" dirty="0" err="1" smtClean="0"/>
              <a:t>Amon</a:t>
            </a:r>
            <a:r>
              <a:rPr lang="en-GB" sz="2400" dirty="0" smtClean="0"/>
              <a:t> the father of Josiah, </a:t>
            </a:r>
            <a:br>
              <a:rPr lang="en-GB" sz="2400" dirty="0" smtClean="0"/>
            </a:br>
            <a:r>
              <a:rPr lang="en-GB" sz="2400" dirty="0" smtClean="0"/>
              <a:t>and Josiah the father of </a:t>
            </a:r>
            <a:r>
              <a:rPr lang="en-GB" sz="2400" dirty="0" err="1" smtClean="0"/>
              <a:t>Jeconiah</a:t>
            </a:r>
            <a:r>
              <a:rPr lang="en-GB" sz="2400" dirty="0" smtClean="0"/>
              <a:t> and his brothers at the time of the exile to </a:t>
            </a:r>
            <a:r>
              <a:rPr lang="en-GB" sz="2400" b="1" dirty="0" smtClean="0">
                <a:solidFill>
                  <a:srgbClr val="C00000"/>
                </a:solidFill>
              </a:rPr>
              <a:t>Babylon. </a:t>
            </a:r>
            <a:endParaRPr lang="en-GB" sz="2400" b="1" dirty="0">
              <a:solidFill>
                <a:srgbClr val="C00000"/>
              </a:solidFill>
            </a:endParaRPr>
          </a:p>
        </p:txBody>
      </p:sp>
    </p:spTree>
    <p:extLst>
      <p:ext uri="{BB962C8B-B14F-4D97-AF65-F5344CB8AC3E}">
        <p14:creationId xmlns:p14="http://schemas.microsoft.com/office/powerpoint/2010/main" val="113572559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332656"/>
            <a:ext cx="8208912" cy="6001643"/>
          </a:xfrm>
          <a:prstGeom prst="rect">
            <a:avLst/>
          </a:prstGeom>
        </p:spPr>
        <p:txBody>
          <a:bodyPr wrap="square">
            <a:spAutoFit/>
          </a:bodyPr>
          <a:lstStyle/>
          <a:p>
            <a:r>
              <a:rPr lang="en-GB" sz="2400" b="1" dirty="0" smtClean="0">
                <a:solidFill>
                  <a:srgbClr val="C00000"/>
                </a:solidFill>
              </a:rPr>
              <a:t>After the exile to Babylon</a:t>
            </a:r>
            <a:r>
              <a:rPr lang="en-GB" sz="2400" dirty="0" smtClean="0"/>
              <a:t>: </a:t>
            </a:r>
            <a:r>
              <a:rPr lang="en-GB" sz="2400" dirty="0" err="1" smtClean="0"/>
              <a:t>Jeconiah</a:t>
            </a:r>
            <a:r>
              <a:rPr lang="en-GB" sz="2400" dirty="0" smtClean="0"/>
              <a:t> was the father of </a:t>
            </a:r>
            <a:r>
              <a:rPr lang="en-GB" sz="2400" dirty="0" err="1" smtClean="0"/>
              <a:t>Shealtiel</a:t>
            </a:r>
            <a:r>
              <a:rPr lang="en-GB" sz="2400" dirty="0" smtClean="0"/>
              <a:t>, </a:t>
            </a:r>
            <a:br>
              <a:rPr lang="en-GB" sz="2400" dirty="0" smtClean="0"/>
            </a:br>
            <a:r>
              <a:rPr lang="en-GB" sz="2400" dirty="0" err="1" smtClean="0"/>
              <a:t>Shealtiel</a:t>
            </a:r>
            <a:r>
              <a:rPr lang="en-GB" sz="2400" dirty="0" smtClean="0"/>
              <a:t> the father of </a:t>
            </a:r>
            <a:r>
              <a:rPr lang="en-GB" sz="2400" dirty="0" err="1" smtClean="0"/>
              <a:t>Zerubbabel</a:t>
            </a:r>
            <a:r>
              <a:rPr lang="en-GB" sz="2400" dirty="0" smtClean="0"/>
              <a:t>, </a:t>
            </a:r>
            <a:br>
              <a:rPr lang="en-GB" sz="2400" dirty="0" smtClean="0"/>
            </a:br>
            <a:r>
              <a:rPr lang="en-GB" sz="2400" dirty="0" err="1" smtClean="0"/>
              <a:t>Zerubbabel</a:t>
            </a:r>
            <a:r>
              <a:rPr lang="en-GB" sz="2400" dirty="0" smtClean="0"/>
              <a:t> the father of </a:t>
            </a:r>
            <a:r>
              <a:rPr lang="en-GB" sz="2400" dirty="0" err="1" smtClean="0"/>
              <a:t>Abiud</a:t>
            </a:r>
            <a:r>
              <a:rPr lang="en-GB" sz="2400" dirty="0" smtClean="0"/>
              <a:t>, </a:t>
            </a:r>
            <a:br>
              <a:rPr lang="en-GB" sz="2400" dirty="0" smtClean="0"/>
            </a:br>
            <a:r>
              <a:rPr lang="en-GB" sz="2400" dirty="0" err="1" smtClean="0"/>
              <a:t>Abiud</a:t>
            </a:r>
            <a:r>
              <a:rPr lang="en-GB" sz="2400" dirty="0" smtClean="0"/>
              <a:t> the father of </a:t>
            </a:r>
            <a:r>
              <a:rPr lang="en-GB" sz="2400" dirty="0" err="1" smtClean="0"/>
              <a:t>Eliakim</a:t>
            </a:r>
            <a:r>
              <a:rPr lang="en-GB" sz="2400" dirty="0" smtClean="0"/>
              <a:t>, </a:t>
            </a:r>
            <a:br>
              <a:rPr lang="en-GB" sz="2400" dirty="0" smtClean="0"/>
            </a:br>
            <a:r>
              <a:rPr lang="en-GB" sz="2400" dirty="0" err="1" smtClean="0"/>
              <a:t>Eliakim</a:t>
            </a:r>
            <a:r>
              <a:rPr lang="en-GB" sz="2400" dirty="0" smtClean="0"/>
              <a:t> the father of </a:t>
            </a:r>
            <a:r>
              <a:rPr lang="en-GB" sz="2400" dirty="0" err="1" smtClean="0"/>
              <a:t>Azor</a:t>
            </a:r>
            <a:r>
              <a:rPr lang="en-GB" sz="2400" dirty="0" smtClean="0"/>
              <a:t>, </a:t>
            </a:r>
            <a:br>
              <a:rPr lang="en-GB" sz="2400" dirty="0" smtClean="0"/>
            </a:br>
            <a:r>
              <a:rPr lang="en-GB" sz="2400" dirty="0" err="1" smtClean="0"/>
              <a:t>Azor</a:t>
            </a:r>
            <a:r>
              <a:rPr lang="en-GB" sz="2400" dirty="0" smtClean="0"/>
              <a:t> the father of </a:t>
            </a:r>
            <a:r>
              <a:rPr lang="en-GB" sz="2400" dirty="0" err="1" smtClean="0"/>
              <a:t>Zadok</a:t>
            </a:r>
            <a:r>
              <a:rPr lang="en-GB" sz="2400" dirty="0" smtClean="0"/>
              <a:t>, </a:t>
            </a:r>
            <a:br>
              <a:rPr lang="en-GB" sz="2400" dirty="0" smtClean="0"/>
            </a:br>
            <a:r>
              <a:rPr lang="en-GB" sz="2400" dirty="0" err="1" smtClean="0"/>
              <a:t>Zadok</a:t>
            </a:r>
            <a:r>
              <a:rPr lang="en-GB" sz="2400" dirty="0" smtClean="0"/>
              <a:t> the father of </a:t>
            </a:r>
            <a:r>
              <a:rPr lang="en-GB" sz="2400" dirty="0" err="1" smtClean="0"/>
              <a:t>Akim</a:t>
            </a:r>
            <a:r>
              <a:rPr lang="en-GB" sz="2400" dirty="0" smtClean="0"/>
              <a:t>, </a:t>
            </a:r>
            <a:br>
              <a:rPr lang="en-GB" sz="2400" dirty="0" smtClean="0"/>
            </a:br>
            <a:r>
              <a:rPr lang="en-GB" sz="2400" dirty="0" err="1" smtClean="0"/>
              <a:t>Akim</a:t>
            </a:r>
            <a:r>
              <a:rPr lang="en-GB" sz="2400" dirty="0" smtClean="0"/>
              <a:t> the father of </a:t>
            </a:r>
            <a:r>
              <a:rPr lang="en-GB" sz="2400" dirty="0" err="1" smtClean="0"/>
              <a:t>Eliud</a:t>
            </a:r>
            <a:r>
              <a:rPr lang="en-GB" sz="2400" dirty="0" smtClean="0"/>
              <a:t>, </a:t>
            </a:r>
            <a:br>
              <a:rPr lang="en-GB" sz="2400" dirty="0" smtClean="0"/>
            </a:br>
            <a:r>
              <a:rPr lang="en-GB" sz="2400" dirty="0" err="1" smtClean="0"/>
              <a:t>Eliud</a:t>
            </a:r>
            <a:r>
              <a:rPr lang="en-GB" sz="2400" dirty="0" smtClean="0"/>
              <a:t> the father of </a:t>
            </a:r>
            <a:r>
              <a:rPr lang="en-GB" sz="2400" dirty="0" err="1" smtClean="0"/>
              <a:t>Eleazar</a:t>
            </a:r>
            <a:r>
              <a:rPr lang="en-GB" sz="2400" dirty="0" smtClean="0"/>
              <a:t>, </a:t>
            </a:r>
            <a:br>
              <a:rPr lang="en-GB" sz="2400" dirty="0" smtClean="0"/>
            </a:br>
            <a:r>
              <a:rPr lang="en-GB" sz="2400" dirty="0" err="1" smtClean="0"/>
              <a:t>Eleazar</a:t>
            </a:r>
            <a:r>
              <a:rPr lang="en-GB" sz="2400" dirty="0" smtClean="0"/>
              <a:t> the father of </a:t>
            </a:r>
            <a:r>
              <a:rPr lang="en-GB" sz="2400" dirty="0" err="1" smtClean="0"/>
              <a:t>Matthan</a:t>
            </a:r>
            <a:r>
              <a:rPr lang="en-GB" sz="2400" dirty="0" smtClean="0"/>
              <a:t>, </a:t>
            </a:r>
            <a:br>
              <a:rPr lang="en-GB" sz="2400" dirty="0" smtClean="0"/>
            </a:br>
            <a:r>
              <a:rPr lang="en-GB" sz="2400" dirty="0" err="1" smtClean="0"/>
              <a:t>Matthan</a:t>
            </a:r>
            <a:r>
              <a:rPr lang="en-GB" sz="2400" dirty="0" smtClean="0"/>
              <a:t> the father of Jacob, </a:t>
            </a:r>
            <a:br>
              <a:rPr lang="en-GB" sz="2400" dirty="0" smtClean="0"/>
            </a:br>
            <a:r>
              <a:rPr lang="en-GB" sz="2400" dirty="0" smtClean="0"/>
              <a:t>and Jacob the father of Joseph, the husband of Mary, of whom was born Jesus, who is called </a:t>
            </a:r>
            <a:r>
              <a:rPr lang="en-GB" sz="2400" b="1" dirty="0" smtClean="0">
                <a:solidFill>
                  <a:srgbClr val="C00000"/>
                </a:solidFill>
              </a:rPr>
              <a:t>Christ. </a:t>
            </a:r>
          </a:p>
          <a:p>
            <a:r>
              <a:rPr lang="en-GB" sz="2400" b="1" dirty="0" smtClean="0">
                <a:solidFill>
                  <a:srgbClr val="002060"/>
                </a:solidFill>
              </a:rPr>
              <a:t>Thus there were fourteen generations in all from Abraham to David, fourteen from David to the exile to Babylon, and fourteen from the exile to the Christ.</a:t>
            </a:r>
            <a:endParaRPr lang="en-GB" sz="2400" b="1" dirty="0">
              <a:solidFill>
                <a:srgbClr val="002060"/>
              </a:solidFill>
            </a:endParaRPr>
          </a:p>
        </p:txBody>
      </p:sp>
    </p:spTree>
    <p:extLst>
      <p:ext uri="{BB962C8B-B14F-4D97-AF65-F5344CB8AC3E}">
        <p14:creationId xmlns:p14="http://schemas.microsoft.com/office/powerpoint/2010/main" val="660730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27584" y="548680"/>
            <a:ext cx="7704856" cy="5016758"/>
          </a:xfrm>
          <a:prstGeom prst="rect">
            <a:avLst/>
          </a:prstGeom>
        </p:spPr>
        <p:txBody>
          <a:bodyPr wrap="square">
            <a:spAutoFit/>
          </a:bodyPr>
          <a:lstStyle/>
          <a:p>
            <a:r>
              <a:rPr lang="en-GB" sz="3200" dirty="0" smtClean="0">
                <a:solidFill>
                  <a:srgbClr val="C00000"/>
                </a:solidFill>
              </a:rPr>
              <a:t>Where does the term Jesse Tree come from ?</a:t>
            </a:r>
          </a:p>
          <a:p>
            <a:endParaRPr lang="en-GB" sz="3200" dirty="0"/>
          </a:p>
          <a:p>
            <a:r>
              <a:rPr lang="en-GB" sz="3200" dirty="0" smtClean="0"/>
              <a:t>The </a:t>
            </a:r>
            <a:r>
              <a:rPr lang="en-GB" sz="3200" dirty="0"/>
              <a:t>term is taken from a passage in Isaiah Chapter 11:1 and then found repeated through scripture.</a:t>
            </a:r>
          </a:p>
          <a:p>
            <a:endParaRPr lang="en-GB" sz="3200" dirty="0" smtClean="0"/>
          </a:p>
          <a:p>
            <a:r>
              <a:rPr lang="en-GB" sz="3200" dirty="0" smtClean="0"/>
              <a:t>"</a:t>
            </a:r>
            <a:r>
              <a:rPr lang="en-GB" sz="3200" dirty="0"/>
              <a:t>And there shall come forth a rod out of the stem </a:t>
            </a:r>
            <a:r>
              <a:rPr lang="en-GB" sz="3200" dirty="0" smtClean="0"/>
              <a:t>of </a:t>
            </a:r>
            <a:r>
              <a:rPr lang="en-GB" sz="3200" dirty="0"/>
              <a:t>Jesse, and a Branch shall grow out of his roots:" </a:t>
            </a:r>
            <a:endParaRPr lang="en-GB" sz="3200" dirty="0" smtClean="0"/>
          </a:p>
          <a:p>
            <a:endParaRPr lang="en-GB" sz="3200" dirty="0" smtClean="0"/>
          </a:p>
        </p:txBody>
      </p:sp>
    </p:spTree>
    <p:extLst>
      <p:ext uri="{BB962C8B-B14F-4D97-AF65-F5344CB8AC3E}">
        <p14:creationId xmlns:p14="http://schemas.microsoft.com/office/powerpoint/2010/main" val="41309767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988840"/>
            <a:ext cx="8229600" cy="1143000"/>
          </a:xfrm>
        </p:spPr>
        <p:txBody>
          <a:bodyPr>
            <a:noAutofit/>
          </a:bodyPr>
          <a:lstStyle/>
          <a:p>
            <a:pPr algn="l"/>
            <a:r>
              <a:rPr lang="en-GB" sz="2400" dirty="0" smtClean="0"/>
              <a:t/>
            </a:r>
            <a:br>
              <a:rPr lang="en-GB" sz="2400" dirty="0" smtClean="0"/>
            </a:br>
            <a:r>
              <a:rPr lang="en-GB" sz="2400" dirty="0"/>
              <a:t/>
            </a:r>
            <a:br>
              <a:rPr lang="en-GB" sz="2400" dirty="0"/>
            </a:br>
            <a:r>
              <a:rPr lang="en-GB" sz="2400" dirty="0" smtClean="0"/>
              <a:t/>
            </a:r>
            <a:br>
              <a:rPr lang="en-GB" sz="2400" dirty="0" smtClean="0"/>
            </a:br>
            <a:r>
              <a:rPr lang="en-GB" sz="2400" dirty="0"/>
              <a:t/>
            </a:r>
            <a:br>
              <a:rPr lang="en-GB" sz="2400" dirty="0"/>
            </a:br>
            <a:r>
              <a:rPr lang="en-GB" sz="2400" dirty="0" smtClean="0"/>
              <a:t/>
            </a:r>
            <a:br>
              <a:rPr lang="en-GB" sz="2400" dirty="0" smtClean="0"/>
            </a:br>
            <a:r>
              <a:rPr lang="en-GB" sz="2400" dirty="0"/>
              <a:t/>
            </a:r>
            <a:br>
              <a:rPr lang="en-GB" sz="2400" dirty="0"/>
            </a:br>
            <a:r>
              <a:rPr lang="en-GB" sz="2400" b="1" dirty="0" smtClean="0">
                <a:solidFill>
                  <a:srgbClr val="C00000"/>
                </a:solidFill>
              </a:rPr>
              <a:t>Some lessons to learn</a:t>
            </a:r>
            <a:r>
              <a:rPr lang="en-GB" sz="2400" dirty="0" smtClean="0"/>
              <a:t/>
            </a:r>
            <a:br>
              <a:rPr lang="en-GB" sz="2400" dirty="0" smtClean="0"/>
            </a:br>
            <a:r>
              <a:rPr lang="en-GB" sz="2400" dirty="0"/>
              <a:t/>
            </a:r>
            <a:br>
              <a:rPr lang="en-GB" sz="2400" dirty="0"/>
            </a:br>
            <a:r>
              <a:rPr lang="en-GB" sz="2400" dirty="0" smtClean="0"/>
              <a:t>This is the family tree of Jesus. It has men and women in and some of these people were not anything to boast about. </a:t>
            </a:r>
            <a:r>
              <a:rPr lang="en-GB" sz="2400" dirty="0" err="1" smtClean="0"/>
              <a:t>Rahab</a:t>
            </a:r>
            <a:r>
              <a:rPr lang="en-GB" sz="2400" dirty="0" smtClean="0"/>
              <a:t> is included and she was a prostitute and even King David made some really bad mistakes and committed murder. Yet God used them all to bring about his plan and he can use each one of us today. </a:t>
            </a:r>
            <a:br>
              <a:rPr lang="en-GB" sz="2400" dirty="0" smtClean="0"/>
            </a:br>
            <a:r>
              <a:rPr lang="en-GB" sz="2400" dirty="0"/>
              <a:t/>
            </a:r>
            <a:br>
              <a:rPr lang="en-GB" sz="2400" dirty="0"/>
            </a:br>
            <a:r>
              <a:rPr lang="en-GB" sz="2400" dirty="0" smtClean="0"/>
              <a:t>Advent is a time when the church goes on watch and asks if we are all ready to face Jesus. If he returned and asked us to give an account for ourselves would be prepared? It is not business as usual, it is time to really make sure that we are doing our best to live out our faith in the world. </a:t>
            </a:r>
            <a:br>
              <a:rPr lang="en-GB" sz="2400" dirty="0" smtClean="0"/>
            </a:br>
            <a:r>
              <a:rPr lang="en-GB" sz="2400" dirty="0"/>
              <a:t/>
            </a:r>
            <a:br>
              <a:rPr lang="en-GB" sz="2400" dirty="0"/>
            </a:br>
            <a:endParaRPr lang="en-GB" sz="2400" dirty="0"/>
          </a:p>
        </p:txBody>
      </p:sp>
    </p:spTree>
    <p:extLst>
      <p:ext uri="{BB962C8B-B14F-4D97-AF65-F5344CB8AC3E}">
        <p14:creationId xmlns:p14="http://schemas.microsoft.com/office/powerpoint/2010/main" val="18968076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5872" y="31615"/>
            <a:ext cx="6858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00192" y="1772816"/>
            <a:ext cx="759069" cy="832128"/>
          </a:xfrm>
          <a:prstGeom prst="rect">
            <a:avLst/>
          </a:prstGeom>
        </p:spPr>
      </p:pic>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79688" y="1535073"/>
            <a:ext cx="583952" cy="653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23728" y="3070239"/>
            <a:ext cx="394401" cy="720080"/>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815413" y="2754091"/>
            <a:ext cx="1171041" cy="1046068"/>
          </a:xfrm>
          <a:prstGeom prst="rect">
            <a:avLst/>
          </a:prstGeom>
        </p:spPr>
      </p:pic>
      <p:pic>
        <p:nvPicPr>
          <p:cNvPr id="10" name="Picture 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275856" y="4005064"/>
            <a:ext cx="1061151" cy="945712"/>
          </a:xfrm>
          <a:prstGeom prst="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671392" y="1085092"/>
            <a:ext cx="1008112" cy="899962"/>
          </a:xfrm>
          <a:prstGeom prst="rect">
            <a:avLst/>
          </a:prstGeom>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671392" y="2482410"/>
            <a:ext cx="752465" cy="778353"/>
          </a:xfrm>
          <a:prstGeom prst="rect">
            <a:avLst/>
          </a:prstGeom>
        </p:spPr>
      </p:pic>
      <p:pic>
        <p:nvPicPr>
          <p:cNvPr id="13" name="Picture 12"/>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463606" y="1992876"/>
            <a:ext cx="793614" cy="1224136"/>
          </a:xfrm>
          <a:prstGeom prst="rect">
            <a:avLst/>
          </a:prstGeom>
        </p:spPr>
      </p:pic>
      <p:pic>
        <p:nvPicPr>
          <p:cNvPr id="16" name="Picture 1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423857" y="3569721"/>
            <a:ext cx="1008112" cy="1381055"/>
          </a:xfrm>
          <a:prstGeom prst="rect">
            <a:avLst/>
          </a:prstGeom>
        </p:spPr>
      </p:pic>
      <p:sp>
        <p:nvSpPr>
          <p:cNvPr id="2" name="TextBox 1"/>
          <p:cNvSpPr txBox="1"/>
          <p:nvPr/>
        </p:nvSpPr>
        <p:spPr>
          <a:xfrm>
            <a:off x="2399359" y="1102701"/>
            <a:ext cx="1603000" cy="646331"/>
          </a:xfrm>
          <a:prstGeom prst="rect">
            <a:avLst/>
          </a:prstGeom>
          <a:noFill/>
        </p:spPr>
        <p:txBody>
          <a:bodyPr wrap="square" rtlCol="0">
            <a:spAutoFit/>
          </a:bodyPr>
          <a:lstStyle/>
          <a:p>
            <a:r>
              <a:rPr lang="en-GB" sz="3600" b="1" dirty="0" smtClean="0"/>
              <a:t>Adam</a:t>
            </a:r>
            <a:endParaRPr lang="en-GB" sz="3600" b="1" dirty="0"/>
          </a:p>
        </p:txBody>
      </p:sp>
      <p:sp>
        <p:nvSpPr>
          <p:cNvPr id="3" name="TextBox 2"/>
          <p:cNvSpPr txBox="1"/>
          <p:nvPr/>
        </p:nvSpPr>
        <p:spPr>
          <a:xfrm>
            <a:off x="5175448" y="548680"/>
            <a:ext cx="1256521" cy="646331"/>
          </a:xfrm>
          <a:prstGeom prst="rect">
            <a:avLst/>
          </a:prstGeom>
          <a:noFill/>
        </p:spPr>
        <p:txBody>
          <a:bodyPr wrap="square" rtlCol="0">
            <a:spAutoFit/>
          </a:bodyPr>
          <a:lstStyle/>
          <a:p>
            <a:r>
              <a:rPr lang="en-GB" sz="3600" b="1" dirty="0" smtClean="0"/>
              <a:t>Jacob</a:t>
            </a:r>
            <a:endParaRPr lang="en-GB" sz="3600" b="1" dirty="0"/>
          </a:p>
        </p:txBody>
      </p:sp>
      <p:sp>
        <p:nvSpPr>
          <p:cNvPr id="5" name="TextBox 4"/>
          <p:cNvSpPr txBox="1"/>
          <p:nvPr/>
        </p:nvSpPr>
        <p:spPr>
          <a:xfrm>
            <a:off x="6679726" y="1340768"/>
            <a:ext cx="1371803" cy="646331"/>
          </a:xfrm>
          <a:prstGeom prst="rect">
            <a:avLst/>
          </a:prstGeom>
          <a:noFill/>
        </p:spPr>
        <p:txBody>
          <a:bodyPr wrap="square" rtlCol="0">
            <a:spAutoFit/>
          </a:bodyPr>
          <a:lstStyle/>
          <a:p>
            <a:r>
              <a:rPr lang="en-GB" sz="3600" b="1" dirty="0" smtClean="0"/>
              <a:t>Jonah</a:t>
            </a:r>
            <a:endParaRPr lang="en-GB" sz="3600" b="1" dirty="0"/>
          </a:p>
        </p:txBody>
      </p:sp>
      <p:sp>
        <p:nvSpPr>
          <p:cNvPr id="6" name="TextBox 5"/>
          <p:cNvSpPr txBox="1"/>
          <p:nvPr/>
        </p:nvSpPr>
        <p:spPr>
          <a:xfrm>
            <a:off x="391333" y="2548420"/>
            <a:ext cx="2024112" cy="646331"/>
          </a:xfrm>
          <a:prstGeom prst="rect">
            <a:avLst/>
          </a:prstGeom>
          <a:noFill/>
        </p:spPr>
        <p:txBody>
          <a:bodyPr wrap="square" rtlCol="0">
            <a:spAutoFit/>
          </a:bodyPr>
          <a:lstStyle/>
          <a:p>
            <a:r>
              <a:rPr lang="en-GB" sz="3600" b="1" dirty="0" smtClean="0"/>
              <a:t>Abraham</a:t>
            </a:r>
            <a:endParaRPr lang="en-GB" sz="3600" b="1" dirty="0"/>
          </a:p>
        </p:txBody>
      </p:sp>
      <p:sp>
        <p:nvSpPr>
          <p:cNvPr id="7" name="TextBox 6"/>
          <p:cNvSpPr txBox="1"/>
          <p:nvPr/>
        </p:nvSpPr>
        <p:spPr>
          <a:xfrm>
            <a:off x="5423857" y="2548420"/>
            <a:ext cx="1635404" cy="646331"/>
          </a:xfrm>
          <a:prstGeom prst="rect">
            <a:avLst/>
          </a:prstGeom>
          <a:noFill/>
        </p:spPr>
        <p:txBody>
          <a:bodyPr wrap="square" rtlCol="0">
            <a:spAutoFit/>
          </a:bodyPr>
          <a:lstStyle/>
          <a:p>
            <a:r>
              <a:rPr lang="en-GB" sz="3600" b="1" dirty="0" smtClean="0"/>
              <a:t>Moses</a:t>
            </a:r>
            <a:endParaRPr lang="en-GB" sz="3600" b="1" dirty="0"/>
          </a:p>
        </p:txBody>
      </p:sp>
      <p:sp>
        <p:nvSpPr>
          <p:cNvPr id="14" name="TextBox 13"/>
          <p:cNvSpPr txBox="1"/>
          <p:nvPr/>
        </p:nvSpPr>
        <p:spPr>
          <a:xfrm>
            <a:off x="5679504" y="4725144"/>
            <a:ext cx="2132856" cy="646331"/>
          </a:xfrm>
          <a:prstGeom prst="rect">
            <a:avLst/>
          </a:prstGeom>
          <a:noFill/>
        </p:spPr>
        <p:txBody>
          <a:bodyPr wrap="square" rtlCol="0">
            <a:spAutoFit/>
          </a:bodyPr>
          <a:lstStyle/>
          <a:p>
            <a:r>
              <a:rPr lang="en-GB" sz="3600" b="1" dirty="0" smtClean="0"/>
              <a:t>Solomon</a:t>
            </a:r>
            <a:endParaRPr lang="en-GB" sz="3600" b="1" dirty="0"/>
          </a:p>
        </p:txBody>
      </p:sp>
      <p:sp>
        <p:nvSpPr>
          <p:cNvPr id="15" name="TextBox 14"/>
          <p:cNvSpPr txBox="1"/>
          <p:nvPr/>
        </p:nvSpPr>
        <p:spPr>
          <a:xfrm>
            <a:off x="3463606" y="4869160"/>
            <a:ext cx="1960251" cy="646331"/>
          </a:xfrm>
          <a:prstGeom prst="rect">
            <a:avLst/>
          </a:prstGeom>
          <a:noFill/>
        </p:spPr>
        <p:txBody>
          <a:bodyPr wrap="square" rtlCol="0">
            <a:spAutoFit/>
          </a:bodyPr>
          <a:lstStyle/>
          <a:p>
            <a:r>
              <a:rPr lang="en-GB" sz="3600" b="1" dirty="0" smtClean="0"/>
              <a:t>Joseph</a:t>
            </a:r>
            <a:endParaRPr lang="en-GB" sz="3600" b="1" dirty="0"/>
          </a:p>
        </p:txBody>
      </p:sp>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673193" y="4005064"/>
            <a:ext cx="844936" cy="787564"/>
          </a:xfrm>
          <a:prstGeom prst="rect">
            <a:avLst/>
          </a:prstGeom>
        </p:spPr>
      </p:pic>
      <p:sp>
        <p:nvSpPr>
          <p:cNvPr id="17" name="TextBox 16"/>
          <p:cNvSpPr txBox="1"/>
          <p:nvPr/>
        </p:nvSpPr>
        <p:spPr>
          <a:xfrm>
            <a:off x="251520" y="3831589"/>
            <a:ext cx="1512168" cy="646331"/>
          </a:xfrm>
          <a:prstGeom prst="rect">
            <a:avLst/>
          </a:prstGeom>
          <a:noFill/>
        </p:spPr>
        <p:txBody>
          <a:bodyPr wrap="square" rtlCol="0">
            <a:spAutoFit/>
          </a:bodyPr>
          <a:lstStyle/>
          <a:p>
            <a:r>
              <a:rPr lang="en-GB" sz="3600" b="1" dirty="0" smtClean="0"/>
              <a:t>Ruth </a:t>
            </a:r>
            <a:endParaRPr lang="en-GB" sz="3600" b="1" dirty="0"/>
          </a:p>
        </p:txBody>
      </p:sp>
      <p:sp>
        <p:nvSpPr>
          <p:cNvPr id="18" name="TextBox 17"/>
          <p:cNvSpPr txBox="1"/>
          <p:nvPr/>
        </p:nvSpPr>
        <p:spPr>
          <a:xfrm>
            <a:off x="2677711" y="3246555"/>
            <a:ext cx="2512392" cy="646331"/>
          </a:xfrm>
          <a:prstGeom prst="rect">
            <a:avLst/>
          </a:prstGeom>
          <a:noFill/>
        </p:spPr>
        <p:txBody>
          <a:bodyPr wrap="square" rtlCol="0">
            <a:spAutoFit/>
          </a:bodyPr>
          <a:lstStyle/>
          <a:p>
            <a:r>
              <a:rPr lang="en-GB" sz="3600" b="1" dirty="0" smtClean="0"/>
              <a:t>King David</a:t>
            </a:r>
            <a:endParaRPr lang="en-GB" sz="3600" b="1" dirty="0"/>
          </a:p>
        </p:txBody>
      </p:sp>
      <p:sp>
        <p:nvSpPr>
          <p:cNvPr id="20" name="TextBox 19"/>
          <p:cNvSpPr txBox="1"/>
          <p:nvPr/>
        </p:nvSpPr>
        <p:spPr>
          <a:xfrm>
            <a:off x="6516216" y="3831589"/>
            <a:ext cx="1656184" cy="646331"/>
          </a:xfrm>
          <a:prstGeom prst="rect">
            <a:avLst/>
          </a:prstGeom>
          <a:noFill/>
        </p:spPr>
        <p:txBody>
          <a:bodyPr wrap="square" rtlCol="0">
            <a:spAutoFit/>
          </a:bodyPr>
          <a:lstStyle/>
          <a:p>
            <a:r>
              <a:rPr lang="en-GB" sz="3600" b="1" dirty="0" smtClean="0"/>
              <a:t>Noah</a:t>
            </a:r>
            <a:endParaRPr lang="en-GB" sz="3600" b="1" dirty="0"/>
          </a:p>
        </p:txBody>
      </p:sp>
      <p:sp>
        <p:nvSpPr>
          <p:cNvPr id="21" name="TextBox 20"/>
          <p:cNvSpPr txBox="1"/>
          <p:nvPr/>
        </p:nvSpPr>
        <p:spPr>
          <a:xfrm>
            <a:off x="1673193" y="5949280"/>
            <a:ext cx="5923143" cy="1107996"/>
          </a:xfrm>
          <a:prstGeom prst="rect">
            <a:avLst/>
          </a:prstGeom>
          <a:noFill/>
        </p:spPr>
        <p:txBody>
          <a:bodyPr wrap="square" rtlCol="0">
            <a:spAutoFit/>
          </a:bodyPr>
          <a:lstStyle/>
          <a:p>
            <a:pPr algn="ctr"/>
            <a:r>
              <a:rPr lang="en-GB" sz="6600" b="1" dirty="0" smtClean="0">
                <a:solidFill>
                  <a:srgbClr val="000099"/>
                </a:solidFill>
              </a:rPr>
              <a:t>The Jesse Tree</a:t>
            </a:r>
            <a:endParaRPr lang="en-GB" sz="6600" b="1" dirty="0">
              <a:solidFill>
                <a:srgbClr val="000099"/>
              </a:solidFill>
            </a:endParaRPr>
          </a:p>
        </p:txBody>
      </p:sp>
    </p:spTree>
    <p:extLst>
      <p:ext uri="{BB962C8B-B14F-4D97-AF65-F5344CB8AC3E}">
        <p14:creationId xmlns:p14="http://schemas.microsoft.com/office/powerpoint/2010/main" val="33523055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87624" y="1340768"/>
            <a:ext cx="6408712" cy="3416320"/>
          </a:xfrm>
          <a:prstGeom prst="rect">
            <a:avLst/>
          </a:prstGeom>
        </p:spPr>
        <p:txBody>
          <a:bodyPr wrap="square">
            <a:spAutoFit/>
          </a:bodyPr>
          <a:lstStyle/>
          <a:p>
            <a:r>
              <a:rPr lang="en-GB" sz="3600" b="1" dirty="0">
                <a:solidFill>
                  <a:schemeClr val="tx2">
                    <a:lumMod val="50000"/>
                  </a:schemeClr>
                </a:solidFill>
              </a:rPr>
              <a:t>"There shall be a root of Jesse, and he that shall rise to reign over the Gentiles; in him shall the Gentiles trust." </a:t>
            </a:r>
            <a:endParaRPr lang="en-GB" sz="3600" b="1" dirty="0" smtClean="0">
              <a:solidFill>
                <a:schemeClr val="tx2">
                  <a:lumMod val="50000"/>
                </a:schemeClr>
              </a:solidFill>
            </a:endParaRPr>
          </a:p>
          <a:p>
            <a:endParaRPr lang="en-GB" sz="3600" dirty="0" smtClean="0"/>
          </a:p>
          <a:p>
            <a:r>
              <a:rPr lang="en-GB" sz="3600" dirty="0" smtClean="0"/>
              <a:t>(</a:t>
            </a:r>
            <a:r>
              <a:rPr lang="en-GB" sz="3600" dirty="0"/>
              <a:t>Romans 15:12 </a:t>
            </a:r>
            <a:r>
              <a:rPr lang="en-GB" sz="3600" dirty="0" smtClean="0"/>
              <a:t>)</a:t>
            </a:r>
            <a:endParaRPr lang="en-GB" sz="3600" dirty="0"/>
          </a:p>
        </p:txBody>
      </p:sp>
    </p:spTree>
    <p:extLst>
      <p:ext uri="{BB962C8B-B14F-4D97-AF65-F5344CB8AC3E}">
        <p14:creationId xmlns:p14="http://schemas.microsoft.com/office/powerpoint/2010/main" val="35520106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2392" y="0"/>
            <a:ext cx="6858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00192" y="1772816"/>
            <a:ext cx="759069" cy="832128"/>
          </a:xfrm>
          <a:prstGeom prst="rect">
            <a:avLst/>
          </a:prstGeom>
        </p:spPr>
      </p:pic>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79688" y="1535073"/>
            <a:ext cx="583952" cy="653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23728" y="3070239"/>
            <a:ext cx="394401" cy="720080"/>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804248" y="3070239"/>
            <a:ext cx="1171041" cy="1046068"/>
          </a:xfrm>
          <a:prstGeom prst="rect">
            <a:avLst/>
          </a:prstGeom>
        </p:spPr>
      </p:pic>
      <p:pic>
        <p:nvPicPr>
          <p:cNvPr id="10" name="Picture 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275856" y="4005064"/>
            <a:ext cx="1061151" cy="945712"/>
          </a:xfrm>
          <a:prstGeom prst="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671392" y="1085092"/>
            <a:ext cx="1008112" cy="899962"/>
          </a:xfrm>
          <a:prstGeom prst="rect">
            <a:avLst/>
          </a:prstGeom>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671392" y="2482410"/>
            <a:ext cx="752465" cy="778353"/>
          </a:xfrm>
          <a:prstGeom prst="rect">
            <a:avLst/>
          </a:prstGeom>
        </p:spPr>
      </p:pic>
      <p:pic>
        <p:nvPicPr>
          <p:cNvPr id="13" name="Picture 12"/>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200859" y="2458171"/>
            <a:ext cx="793614" cy="1224136"/>
          </a:xfrm>
          <a:prstGeom prst="rect">
            <a:avLst/>
          </a:prstGeom>
        </p:spPr>
      </p:pic>
      <p:pic>
        <p:nvPicPr>
          <p:cNvPr id="16" name="Picture 1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423857" y="3569721"/>
            <a:ext cx="1008112" cy="1381055"/>
          </a:xfrm>
          <a:prstGeom prst="rect">
            <a:avLst/>
          </a:prstGeom>
        </p:spPr>
      </p:pic>
      <p:pic>
        <p:nvPicPr>
          <p:cNvPr id="18" name="Picture 1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475992" y="4084138"/>
            <a:ext cx="844936" cy="787564"/>
          </a:xfrm>
          <a:prstGeom prst="rect">
            <a:avLst/>
          </a:prstGeom>
        </p:spPr>
      </p:pic>
      <p:sp>
        <p:nvSpPr>
          <p:cNvPr id="2" name="TextBox 1"/>
          <p:cNvSpPr txBox="1"/>
          <p:nvPr/>
        </p:nvSpPr>
        <p:spPr>
          <a:xfrm>
            <a:off x="1331640" y="5877272"/>
            <a:ext cx="6643649" cy="923330"/>
          </a:xfrm>
          <a:prstGeom prst="rect">
            <a:avLst/>
          </a:prstGeom>
          <a:noFill/>
        </p:spPr>
        <p:txBody>
          <a:bodyPr wrap="square" rtlCol="0">
            <a:spAutoFit/>
          </a:bodyPr>
          <a:lstStyle/>
          <a:p>
            <a:pPr algn="ctr"/>
            <a:r>
              <a:rPr lang="en-GB" sz="5400" b="1" dirty="0" smtClean="0">
                <a:solidFill>
                  <a:srgbClr val="C00000"/>
                </a:solidFill>
              </a:rPr>
              <a:t>The Jesse Tree</a:t>
            </a:r>
            <a:endParaRPr lang="en-GB" sz="5400" b="1" dirty="0">
              <a:solidFill>
                <a:srgbClr val="C00000"/>
              </a:solidFill>
            </a:endParaRPr>
          </a:p>
        </p:txBody>
      </p:sp>
    </p:spTree>
    <p:extLst>
      <p:ext uri="{BB962C8B-B14F-4D97-AF65-F5344CB8AC3E}">
        <p14:creationId xmlns:p14="http://schemas.microsoft.com/office/powerpoint/2010/main" val="20737156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44824"/>
            <a:ext cx="8229600" cy="1143000"/>
          </a:xfrm>
        </p:spPr>
        <p:txBody>
          <a:bodyPr>
            <a:normAutofit fontScale="90000"/>
          </a:bodyPr>
          <a:lstStyle/>
          <a:p>
            <a:r>
              <a:rPr lang="en-GB" dirty="0" smtClean="0"/>
              <a:t>Let’s take a look at these pictures </a:t>
            </a:r>
            <a:br>
              <a:rPr lang="en-GB" dirty="0" smtClean="0"/>
            </a:br>
            <a:r>
              <a:rPr lang="en-GB" dirty="0" smtClean="0"/>
              <a:t>and try and work out who each </a:t>
            </a:r>
            <a:br>
              <a:rPr lang="en-GB" dirty="0" smtClean="0"/>
            </a:br>
            <a:r>
              <a:rPr lang="en-GB" dirty="0" smtClean="0"/>
              <a:t>picture represents !</a:t>
            </a:r>
            <a:endParaRPr lang="en-GB" dirty="0"/>
          </a:p>
        </p:txBody>
      </p:sp>
    </p:spTree>
    <p:extLst>
      <p:ext uri="{BB962C8B-B14F-4D97-AF65-F5344CB8AC3E}">
        <p14:creationId xmlns:p14="http://schemas.microsoft.com/office/powerpoint/2010/main" val="19278797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8396" y="1340768"/>
            <a:ext cx="3024336" cy="3383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4012732" y="2420888"/>
            <a:ext cx="4824536" cy="830997"/>
          </a:xfrm>
          <a:prstGeom prst="rect">
            <a:avLst/>
          </a:prstGeom>
          <a:noFill/>
        </p:spPr>
        <p:txBody>
          <a:bodyPr wrap="square" rtlCol="0">
            <a:spAutoFit/>
          </a:bodyPr>
          <a:lstStyle/>
          <a:p>
            <a:pPr algn="ctr"/>
            <a:r>
              <a:rPr lang="en-GB" sz="4800" b="1" dirty="0" smtClean="0"/>
              <a:t>Adam </a:t>
            </a:r>
            <a:endParaRPr lang="en-GB" sz="4800" b="1" dirty="0"/>
          </a:p>
        </p:txBody>
      </p:sp>
    </p:spTree>
    <p:extLst>
      <p:ext uri="{BB962C8B-B14F-4D97-AF65-F5344CB8AC3E}">
        <p14:creationId xmlns:p14="http://schemas.microsoft.com/office/powerpoint/2010/main" val="493472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1640" y="908720"/>
            <a:ext cx="2645012" cy="4829151"/>
          </a:xfrm>
          <a:prstGeom prst="rect">
            <a:avLst/>
          </a:prstGeom>
        </p:spPr>
      </p:pic>
      <p:sp>
        <p:nvSpPr>
          <p:cNvPr id="5" name="TextBox 4"/>
          <p:cNvSpPr txBox="1"/>
          <p:nvPr/>
        </p:nvSpPr>
        <p:spPr>
          <a:xfrm>
            <a:off x="3923928" y="2506306"/>
            <a:ext cx="4248472" cy="830997"/>
          </a:xfrm>
          <a:prstGeom prst="rect">
            <a:avLst/>
          </a:prstGeom>
          <a:noFill/>
        </p:spPr>
        <p:txBody>
          <a:bodyPr wrap="square" rtlCol="0">
            <a:spAutoFit/>
          </a:bodyPr>
          <a:lstStyle/>
          <a:p>
            <a:pPr algn="ctr"/>
            <a:r>
              <a:rPr lang="en-GB" sz="4800" b="1" dirty="0" smtClean="0"/>
              <a:t>Abraham</a:t>
            </a:r>
            <a:endParaRPr lang="en-GB" sz="4800" b="1" dirty="0"/>
          </a:p>
        </p:txBody>
      </p:sp>
    </p:spTree>
    <p:extLst>
      <p:ext uri="{BB962C8B-B14F-4D97-AF65-F5344CB8AC3E}">
        <p14:creationId xmlns:p14="http://schemas.microsoft.com/office/powerpoint/2010/main" val="1098720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1838" y="1089339"/>
            <a:ext cx="4540241" cy="4055709"/>
          </a:xfrm>
          <a:prstGeom prst="rect">
            <a:avLst/>
          </a:prstGeom>
        </p:spPr>
      </p:pic>
      <p:sp>
        <p:nvSpPr>
          <p:cNvPr id="6" name="TextBox 5"/>
          <p:cNvSpPr txBox="1"/>
          <p:nvPr/>
        </p:nvSpPr>
        <p:spPr>
          <a:xfrm>
            <a:off x="5292079" y="3378119"/>
            <a:ext cx="3312368" cy="830997"/>
          </a:xfrm>
          <a:prstGeom prst="rect">
            <a:avLst/>
          </a:prstGeom>
          <a:noFill/>
        </p:spPr>
        <p:txBody>
          <a:bodyPr wrap="square" rtlCol="0">
            <a:spAutoFit/>
          </a:bodyPr>
          <a:lstStyle/>
          <a:p>
            <a:pPr algn="ctr"/>
            <a:r>
              <a:rPr lang="en-GB" sz="4800" b="1" dirty="0" smtClean="0"/>
              <a:t>Noah</a:t>
            </a:r>
            <a:endParaRPr lang="en-GB" sz="4800" b="1" dirty="0"/>
          </a:p>
        </p:txBody>
      </p:sp>
    </p:spTree>
    <p:extLst>
      <p:ext uri="{BB962C8B-B14F-4D97-AF65-F5344CB8AC3E}">
        <p14:creationId xmlns:p14="http://schemas.microsoft.com/office/powerpoint/2010/main" val="3259514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dissolve">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7544" y="1412776"/>
            <a:ext cx="4608512" cy="4107168"/>
          </a:xfrm>
          <a:prstGeom prst="rect">
            <a:avLst/>
          </a:prstGeom>
        </p:spPr>
      </p:pic>
      <p:sp>
        <p:nvSpPr>
          <p:cNvPr id="5" name="TextBox 4"/>
          <p:cNvSpPr txBox="1"/>
          <p:nvPr/>
        </p:nvSpPr>
        <p:spPr>
          <a:xfrm>
            <a:off x="5292080" y="3212976"/>
            <a:ext cx="3456384" cy="830997"/>
          </a:xfrm>
          <a:prstGeom prst="rect">
            <a:avLst/>
          </a:prstGeom>
          <a:noFill/>
        </p:spPr>
        <p:txBody>
          <a:bodyPr wrap="square" rtlCol="0">
            <a:spAutoFit/>
          </a:bodyPr>
          <a:lstStyle/>
          <a:p>
            <a:pPr algn="ctr"/>
            <a:r>
              <a:rPr lang="en-GB" sz="4800" b="1" dirty="0" smtClean="0"/>
              <a:t>Joseph</a:t>
            </a:r>
            <a:endParaRPr lang="en-GB" sz="4800" b="1" dirty="0"/>
          </a:p>
        </p:txBody>
      </p:sp>
    </p:spTree>
    <p:extLst>
      <p:ext uri="{BB962C8B-B14F-4D97-AF65-F5344CB8AC3E}">
        <p14:creationId xmlns:p14="http://schemas.microsoft.com/office/powerpoint/2010/main" val="3325120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932</TotalTime>
  <Words>227</Words>
  <Application>Microsoft Office PowerPoint</Application>
  <PresentationFormat>On-screen Show (4:3)</PresentationFormat>
  <Paragraphs>45</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PowerPoint Presentation</vt:lpstr>
      <vt:lpstr>PowerPoint Presentation</vt:lpstr>
      <vt:lpstr>PowerPoint Presentation</vt:lpstr>
      <vt:lpstr>PowerPoint Presentation</vt:lpstr>
      <vt:lpstr>Let’s take a look at these pictures  and try and work out who each  picture represents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Now let’s look at the genealogy in Matthew’s Gospel and see some of those characters</vt:lpstr>
      <vt:lpstr>PowerPoint Presentation</vt:lpstr>
      <vt:lpstr>PowerPoint Presentation</vt:lpstr>
      <vt:lpstr>PowerPoint Presentation</vt:lpstr>
      <vt:lpstr>      Some lessons to learn  This is the family tree of Jesus. It has men and women in and some of these people were not anything to boast about. Rahab is included and she was a prostitute and even King David made some really bad mistakes and committed murder. Yet God used them all to bring about his plan and he can use each one of us today.   Advent is a time when the church goes on watch and asks if we are all ready to face Jesus. If he returned and asked us to give an account for ourselves would be prepared? It is not business as usual, it is time to really make sure that we are doing our best to live out our faith in the world.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Charles</dc:creator>
  <cp:lastModifiedBy>Charles </cp:lastModifiedBy>
  <cp:revision>24</cp:revision>
  <dcterms:created xsi:type="dcterms:W3CDTF">2010-11-27T17:34:10Z</dcterms:created>
  <dcterms:modified xsi:type="dcterms:W3CDTF">2010-11-28T21:30:16Z</dcterms:modified>
</cp:coreProperties>
</file>